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4"/>
  </p:notesMasterIdLst>
  <p:sldIdLst>
    <p:sldId id="256" r:id="rId2"/>
    <p:sldId id="374" r:id="rId3"/>
    <p:sldId id="352"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6" r:id="rId19"/>
    <p:sldId id="377" r:id="rId20"/>
    <p:sldId id="378" r:id="rId21"/>
    <p:sldId id="379" r:id="rId22"/>
    <p:sldId id="3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67"/>
    <p:restoredTop sz="80207"/>
  </p:normalViewPr>
  <p:slideViewPr>
    <p:cSldViewPr snapToGrid="0">
      <p:cViewPr varScale="1">
        <p:scale>
          <a:sx n="85" d="100"/>
          <a:sy n="85" d="100"/>
        </p:scale>
        <p:origin x="1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3/4/24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numbers in a list </a:t>
            </a:r>
            <a:r>
              <a:rPr lang="en-US"/>
              <a:t>using recursion </a:t>
            </a:r>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17</a:t>
            </a:fld>
            <a:endParaRPr lang="en-US"/>
          </a:p>
        </p:txBody>
      </p:sp>
    </p:spTree>
    <p:extLst>
      <p:ext uri="{BB962C8B-B14F-4D97-AF65-F5344CB8AC3E}">
        <p14:creationId xmlns:p14="http://schemas.microsoft.com/office/powerpoint/2010/main" val="128886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you can write recursively, you can also write iteratively. This avoids the issue of having to duplicate all the local variables, etc. and so poof! No more recursion depth issues.</a:t>
            </a:r>
          </a:p>
          <a:p>
            <a:endParaRPr lang="en-US" dirty="0"/>
          </a:p>
          <a:p>
            <a:r>
              <a:rPr lang="en-US" dirty="0"/>
              <a:t>Moreover, some problems just seem to make more sense as a loop.</a:t>
            </a:r>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168925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always the case that you CAN rewrite recursive code as iterative code. But it isn’t always pretty.</a:t>
            </a:r>
          </a:p>
          <a:p>
            <a:endParaRPr lang="en-US" dirty="0"/>
          </a:p>
          <a:p>
            <a:r>
              <a:rPr lang="en-US" dirty="0"/>
              <a:t>It’s really hard to describe, right?</a:t>
            </a:r>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86416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153971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119702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137940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3/4/24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3/4/24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Recursion Pt 2</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a:t>
            </a:r>
            <a:r>
              <a:rPr lang="en-US" sz="2400" dirty="0">
                <a:latin typeface="Courier" pitchFamily="2" charset="0"/>
              </a:rPr>
              <a:t> </a:t>
            </a:r>
            <a:r>
              <a:rPr lang="en-US" sz="2400" dirty="0">
                <a:effectLst>
                  <a:glow rad="101600">
                    <a:srgbClr val="FFC000">
                      <a:alpha val="60000"/>
                    </a:srgbClr>
                  </a:glow>
                </a:effectLst>
                <a:latin typeface="Courier" pitchFamily="2" charset="0"/>
              </a:rPr>
              <a:t>f1</a:t>
            </a:r>
            <a:r>
              <a:rPr lang="en-US" sz="2400" dirty="0">
                <a:solidFill>
                  <a:schemeClr val="bg1">
                    <a:lumMod val="75000"/>
                  </a:schemeClr>
                </a:solidFill>
                <a:latin typeface="Courier" pitchFamily="2" charset="0"/>
              </a:rPr>
              <a:t>(a):</a:t>
            </a:r>
          </a:p>
          <a:p>
            <a:pPr marL="0" indent="0">
              <a:buNone/>
            </a:pPr>
            <a:r>
              <a:rPr lang="en-US" sz="2400" dirty="0">
                <a:latin typeface="Courier" pitchFamily="2" charset="0"/>
              </a:rPr>
              <a:t>	</a:t>
            </a:r>
            <a:r>
              <a:rPr lang="en-US" sz="2400" dirty="0">
                <a:effectLst>
                  <a:glow rad="101600">
                    <a:srgbClr val="FFC000">
                      <a:alpha val="60000"/>
                    </a:srgbClr>
                  </a:glow>
                </a:effectLst>
                <a:latin typeface="Courier" pitchFamily="2" charset="0"/>
              </a:rPr>
              <a:t>y</a:t>
            </a:r>
            <a:r>
              <a:rPr lang="en-US" sz="2400" dirty="0">
                <a:latin typeface="Courier" pitchFamily="2" charset="0"/>
              </a:rPr>
              <a:t> </a:t>
            </a:r>
            <a:r>
              <a:rPr lang="en-US" sz="2400" dirty="0">
                <a:solidFill>
                  <a:schemeClr val="bg1">
                    <a:lumMod val="75000"/>
                  </a:schemeClr>
                </a:solidFill>
                <a:latin typeface="Courier" pitchFamily="2" charset="0"/>
              </a:rPr>
              <a:t>=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a:t>
            </a:r>
            <a:r>
              <a:rPr lang="en-US" sz="2400" dirty="0">
                <a:effectLst>
                  <a:glow rad="101600">
                    <a:srgbClr val="FFC000">
                      <a:alpha val="60000"/>
                    </a:srgbClr>
                  </a:glow>
                </a:effectLst>
                <a:latin typeface="Courier" pitchFamily="2" charset="0"/>
              </a:rPr>
              <a:t>3</a:t>
            </a:r>
            <a:r>
              <a:rPr lang="en-US" sz="2400" dirty="0">
                <a:solidFill>
                  <a:schemeClr val="bg1">
                    <a:lumMod val="75000"/>
                  </a:schemeClr>
                </a:solidFill>
                <a:latin typeface="Courier" pitchFamily="2" charset="0"/>
              </a:rPr>
              <a:t>)</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6" name="Rounded Rectangle 5">
            <a:extLst>
              <a:ext uri="{FF2B5EF4-FFF2-40B4-BE49-F238E27FC236}">
                <a16:creationId xmlns:a16="http://schemas.microsoft.com/office/drawing/2014/main" id="{8E632C52-CA97-5944-8ECD-E4F4F302F37A}"/>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f1(3): y</a:t>
            </a:r>
          </a:p>
        </p:txBody>
      </p:sp>
    </p:spTree>
    <p:extLst>
      <p:ext uri="{BB962C8B-B14F-4D97-AF65-F5344CB8AC3E}">
        <p14:creationId xmlns:p14="http://schemas.microsoft.com/office/powerpoint/2010/main" val="52480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a:t>
            </a:r>
            <a:r>
              <a:rPr lang="en-US" sz="2400" dirty="0">
                <a:effectLst>
                  <a:glow rad="101600">
                    <a:srgbClr val="FFC000">
                      <a:alpha val="60000"/>
                    </a:srgbClr>
                  </a:glow>
                </a:effectLst>
                <a:latin typeface="Courier" pitchFamily="2" charset="0"/>
              </a:rPr>
              <a:t>f2(a+1)</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F126A715-7059-0C4C-B55C-0E7CB25BE4E0}"/>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65179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t>
            </a:r>
            <a:r>
              <a:rPr lang="en-US" sz="2400" dirty="0">
                <a:effectLst>
                  <a:glow rad="101600">
                    <a:srgbClr val="FFC000">
                      <a:alpha val="60000"/>
                    </a:srgbClr>
                  </a:glow>
                </a:effectLst>
                <a:latin typeface="Courier" pitchFamily="2" charset="0"/>
              </a:rPr>
              <a:t>a+1</a:t>
            </a:r>
            <a:r>
              <a:rPr lang="en-US" sz="2400" dirty="0">
                <a:solidFill>
                  <a:schemeClr val="bg1">
                    <a:lumMod val="75000"/>
                  </a:schemeClr>
                </a:solidFill>
                <a:latin typeface="Courier" pitchFamily="2" charset="0"/>
              </a:rPr>
              <a:t>)</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a:t>
            </a:r>
            <a:r>
              <a:rPr lang="en-US" sz="2400" dirty="0">
                <a:effectLst>
                  <a:glow rad="101600">
                    <a:srgbClr val="FFC000">
                      <a:alpha val="60000"/>
                    </a:srgbClr>
                  </a:glow>
                </a:effectLst>
                <a:latin typeface="Courier" pitchFamily="2" charset="0"/>
              </a:rPr>
              <a:t>f2</a:t>
            </a:r>
            <a:r>
              <a:rPr lang="en-US" sz="2400" dirty="0">
                <a:solidFill>
                  <a:schemeClr val="bg1">
                    <a:lumMod val="75000"/>
                  </a:schemeClr>
                </a:solidFill>
                <a:latin typeface="Courier" pitchFamily="2" charset="0"/>
              </a:rPr>
              <a:t>(b):</a:t>
            </a:r>
          </a:p>
          <a:p>
            <a:pPr marL="0" indent="0">
              <a:buNone/>
            </a:pPr>
            <a:r>
              <a:rPr lang="en-US" sz="2400" dirty="0">
                <a:solidFill>
                  <a:schemeClr val="bg1">
                    <a:lumMod val="75000"/>
                  </a:schemeClr>
                </a:solidFill>
                <a:latin typeface="Courier" pitchFamily="2" charset="0"/>
              </a:rPr>
              <a:t>	</a:t>
            </a:r>
            <a:r>
              <a:rPr lang="en-US" sz="2400" dirty="0">
                <a:effectLst>
                  <a:glow rad="101600">
                    <a:srgbClr val="FFC000">
                      <a:alpha val="60000"/>
                    </a:srgbClr>
                  </a:glow>
                </a:effectLst>
                <a:latin typeface="Courier" pitchFamily="2" charset="0"/>
              </a:rPr>
              <a:t>z</a:t>
            </a:r>
            <a:r>
              <a:rPr lang="en-US" sz="2400" dirty="0">
                <a:solidFill>
                  <a:schemeClr val="bg1">
                    <a:lumMod val="75000"/>
                  </a:schemeClr>
                </a:solidFill>
                <a:latin typeface="Courier" pitchFamily="2" charset="0"/>
              </a:rPr>
              <a:t>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F126A715-7059-0C4C-B55C-0E7CB25BE4E0}"/>
              </a:ext>
            </a:extLst>
          </p:cNvPr>
          <p:cNvSpPr/>
          <p:nvPr/>
        </p:nvSpPr>
        <p:spPr>
          <a:xfrm>
            <a:off x="6677891" y="5195455"/>
            <a:ext cx="3200400" cy="727363"/>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chemeClr val="bg1">
                    <a:lumMod val="75000"/>
                  </a:schemeClr>
                </a:solidFill>
                <a:latin typeface="Courier" pitchFamily="2" charset="0"/>
              </a:rPr>
              <a:t>f1(3): y</a:t>
            </a:r>
          </a:p>
        </p:txBody>
      </p:sp>
      <p:sp>
        <p:nvSpPr>
          <p:cNvPr id="11" name="Rounded Rectangle 10">
            <a:extLst>
              <a:ext uri="{FF2B5EF4-FFF2-40B4-BE49-F238E27FC236}">
                <a16:creationId xmlns:a16="http://schemas.microsoft.com/office/drawing/2014/main" id="{33697931-C8AC-7749-A980-232139E1B92B}"/>
              </a:ext>
            </a:extLst>
          </p:cNvPr>
          <p:cNvSpPr/>
          <p:nvPr/>
        </p:nvSpPr>
        <p:spPr>
          <a:xfrm>
            <a:off x="6677891" y="4370027"/>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f2(4): z</a:t>
            </a:r>
          </a:p>
        </p:txBody>
      </p:sp>
    </p:spTree>
    <p:extLst>
      <p:ext uri="{BB962C8B-B14F-4D97-AF65-F5344CB8AC3E}">
        <p14:creationId xmlns:p14="http://schemas.microsoft.com/office/powerpoint/2010/main" val="3551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a:t>
            </a:r>
            <a:r>
              <a:rPr lang="en-US" sz="2400" dirty="0">
                <a:latin typeface="Courier" pitchFamily="2" charset="0"/>
              </a:rPr>
              <a:t>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46C382B2-4CB4-4B45-9F7E-013870D88E77}"/>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148370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dirty="0"/>
          </a:p>
        </p:txBody>
      </p:sp>
      <p:sp>
        <p:nvSpPr>
          <p:cNvPr id="3" name="TextBox 2">
            <a:extLst>
              <a:ext uri="{FF2B5EF4-FFF2-40B4-BE49-F238E27FC236}">
                <a16:creationId xmlns:a16="http://schemas.microsoft.com/office/drawing/2014/main" id="{DE6A7798-208E-8340-8253-545611ABBD54}"/>
              </a:ext>
            </a:extLst>
          </p:cNvPr>
          <p:cNvSpPr txBox="1"/>
          <p:nvPr/>
        </p:nvSpPr>
        <p:spPr>
          <a:xfrm>
            <a:off x="1981201" y="6174245"/>
            <a:ext cx="3073277" cy="430887"/>
          </a:xfrm>
          <a:prstGeom prst="rect">
            <a:avLst/>
          </a:prstGeom>
          <a:noFill/>
        </p:spPr>
        <p:txBody>
          <a:bodyPr wrap="none" rtlCol="0">
            <a:spAutoFit/>
          </a:bodyPr>
          <a:lstStyle/>
          <a:p>
            <a:r>
              <a:rPr lang="en-US" sz="2200" dirty="0">
                <a:solidFill>
                  <a:srgbClr val="003470"/>
                </a:solidFill>
                <a:latin typeface="Courier" pitchFamily="2" charset="0"/>
              </a:rPr>
              <a:t>…whatever’s next!</a:t>
            </a:r>
          </a:p>
        </p:txBody>
      </p:sp>
    </p:spTree>
    <p:extLst>
      <p:ext uri="{BB962C8B-B14F-4D97-AF65-F5344CB8AC3E}">
        <p14:creationId xmlns:p14="http://schemas.microsoft.com/office/powerpoint/2010/main" val="7322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A36C09-67E6-BB48-A7F4-11A2E5D65D8F}"/>
              </a:ext>
            </a:extLst>
          </p:cNvPr>
          <p:cNvSpPr>
            <a:spLocks noGrp="1"/>
          </p:cNvSpPr>
          <p:nvPr>
            <p:ph idx="1"/>
          </p:nvPr>
        </p:nvSpPr>
        <p:spPr/>
        <p:txBody>
          <a:bodyPr>
            <a:normAutofit/>
          </a:bodyPr>
          <a:lstStyle/>
          <a:p>
            <a:pPr marL="0" indent="0" algn="ctr">
              <a:buNone/>
            </a:pPr>
            <a:r>
              <a:rPr lang="en-US" sz="2800" dirty="0"/>
              <a:t>What actually happens</a:t>
            </a:r>
            <a:r>
              <a:rPr lang="en-US" sz="2800" b="1" dirty="0"/>
              <a:t> in memory </a:t>
            </a:r>
          </a:p>
          <a:p>
            <a:pPr marL="0" indent="0" algn="ctr">
              <a:buNone/>
            </a:pPr>
            <a:r>
              <a:rPr lang="en-US" sz="2800" dirty="0"/>
              <a:t>when you </a:t>
            </a:r>
            <a:r>
              <a:rPr lang="en-US" sz="2800" b="1" dirty="0"/>
              <a:t>call a function</a:t>
            </a:r>
          </a:p>
          <a:p>
            <a:pPr marL="0" indent="0" algn="ctr">
              <a:buNone/>
            </a:pPr>
            <a:r>
              <a:rPr lang="en-US" sz="2800" b="1" dirty="0"/>
              <a:t>recursively</a:t>
            </a:r>
            <a:r>
              <a:rPr lang="en-US" sz="2800" dirty="0"/>
              <a:t>?</a:t>
            </a:r>
          </a:p>
        </p:txBody>
      </p:sp>
    </p:spTree>
    <p:extLst>
      <p:ext uri="{BB962C8B-B14F-4D97-AF65-F5344CB8AC3E}">
        <p14:creationId xmlns:p14="http://schemas.microsoft.com/office/powerpoint/2010/main" val="12360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a:bodyPr>
          <a:lstStyle/>
          <a:p>
            <a:pPr marL="0" indent="0">
              <a:buNone/>
            </a:pPr>
            <a:r>
              <a:rPr lang="en-US" sz="2400" dirty="0">
                <a:latin typeface="Courier" pitchFamily="2" charset="0"/>
              </a:rPr>
              <a:t>def f3(a):</a:t>
            </a:r>
          </a:p>
          <a:p>
            <a:pPr marL="0" indent="0">
              <a:buNone/>
            </a:pPr>
            <a:r>
              <a:rPr lang="en-US" dirty="0">
                <a:latin typeface="Courier" pitchFamily="2" charset="0"/>
              </a:rPr>
              <a:t>   </a:t>
            </a:r>
            <a:r>
              <a:rPr lang="en-US" sz="2400" dirty="0">
                <a:latin typeface="Courier" pitchFamily="2" charset="0"/>
              </a:rPr>
              <a:t>if (a == 1):</a:t>
            </a:r>
          </a:p>
          <a:p>
            <a:pPr marL="0" indent="0">
              <a:buNone/>
            </a:pPr>
            <a:r>
              <a:rPr lang="en-US" dirty="0">
                <a:latin typeface="Courier" pitchFamily="2" charset="0"/>
              </a:rPr>
              <a:t>	return 1</a:t>
            </a:r>
          </a:p>
          <a:p>
            <a:pPr marL="0" indent="0">
              <a:buNone/>
            </a:pPr>
            <a:r>
              <a:rPr lang="en-US" dirty="0">
                <a:latin typeface="Courier" pitchFamily="2" charset="0"/>
              </a:rPr>
              <a:t>   </a:t>
            </a:r>
            <a:r>
              <a:rPr lang="en-US" sz="2400" dirty="0">
                <a:latin typeface="Courier" pitchFamily="2" charset="0"/>
              </a:rPr>
              <a:t>else:</a:t>
            </a:r>
          </a:p>
          <a:p>
            <a:pPr marL="0" indent="0">
              <a:buNone/>
            </a:pPr>
            <a:r>
              <a:rPr lang="en-US" dirty="0">
                <a:latin typeface="Courier" pitchFamily="2" charset="0"/>
              </a:rPr>
              <a:t>	x = f3(a-1)+1</a:t>
            </a:r>
          </a:p>
          <a:p>
            <a:pPr marL="0" indent="0">
              <a:buNone/>
            </a:pPr>
            <a:endParaRPr lang="en-US" sz="2400" dirty="0">
              <a:latin typeface="Courier" pitchFamily="2" charset="0"/>
            </a:endParaRPr>
          </a:p>
          <a:p>
            <a:pPr marL="0" indent="0">
              <a:buNone/>
            </a:pPr>
            <a:r>
              <a:rPr lang="en-US" dirty="0">
                <a:latin typeface="Courier" pitchFamily="2" charset="0"/>
              </a:rPr>
              <a:t>f3(100)</a:t>
            </a:r>
            <a:endParaRPr lang="en-US" sz="2400" dirty="0">
              <a:latin typeface="Courier" pitchFamily="2" charset="0"/>
            </a:endParaRP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10" name="Rounded Rectangle 9">
            <a:extLst>
              <a:ext uri="{FF2B5EF4-FFF2-40B4-BE49-F238E27FC236}">
                <a16:creationId xmlns:a16="http://schemas.microsoft.com/office/drawing/2014/main" id="{09DEE897-B3FA-7147-9A09-985D94E1192B}"/>
              </a:ext>
            </a:extLst>
          </p:cNvPr>
          <p:cNvSpPr/>
          <p:nvPr/>
        </p:nvSpPr>
        <p:spPr>
          <a:xfrm>
            <a:off x="7457378" y="5195455"/>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f3(100): x</a:t>
            </a:r>
          </a:p>
        </p:txBody>
      </p:sp>
      <p:sp>
        <p:nvSpPr>
          <p:cNvPr id="11" name="Rounded Rectangle 10">
            <a:extLst>
              <a:ext uri="{FF2B5EF4-FFF2-40B4-BE49-F238E27FC236}">
                <a16:creationId xmlns:a16="http://schemas.microsoft.com/office/drawing/2014/main" id="{8FC2EC10-A974-0246-B706-DBC9CD3B8D41}"/>
              </a:ext>
            </a:extLst>
          </p:cNvPr>
          <p:cNvSpPr/>
          <p:nvPr/>
        </p:nvSpPr>
        <p:spPr>
          <a:xfrm>
            <a:off x="7457378" y="4345854"/>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f3(99): x</a:t>
            </a:r>
          </a:p>
        </p:txBody>
      </p:sp>
      <p:sp>
        <p:nvSpPr>
          <p:cNvPr id="12" name="Rounded Rectangle 11">
            <a:extLst>
              <a:ext uri="{FF2B5EF4-FFF2-40B4-BE49-F238E27FC236}">
                <a16:creationId xmlns:a16="http://schemas.microsoft.com/office/drawing/2014/main" id="{647394C2-DB5F-B643-802A-62FEE9E8C13F}"/>
              </a:ext>
            </a:extLst>
          </p:cNvPr>
          <p:cNvSpPr/>
          <p:nvPr/>
        </p:nvSpPr>
        <p:spPr>
          <a:xfrm>
            <a:off x="7457378" y="3496253"/>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f3(98): x</a:t>
            </a:r>
          </a:p>
        </p:txBody>
      </p:sp>
      <p:sp>
        <p:nvSpPr>
          <p:cNvPr id="13" name="Rounded Rectangle 12">
            <a:extLst>
              <a:ext uri="{FF2B5EF4-FFF2-40B4-BE49-F238E27FC236}">
                <a16:creationId xmlns:a16="http://schemas.microsoft.com/office/drawing/2014/main" id="{BFFE46BB-AB26-7541-BFB9-28C52D921606}"/>
              </a:ext>
            </a:extLst>
          </p:cNvPr>
          <p:cNvSpPr/>
          <p:nvPr/>
        </p:nvSpPr>
        <p:spPr>
          <a:xfrm>
            <a:off x="7457378" y="2646652"/>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f3(97): x</a:t>
            </a:r>
          </a:p>
        </p:txBody>
      </p:sp>
      <p:sp>
        <p:nvSpPr>
          <p:cNvPr id="5" name="TextBox 4">
            <a:extLst>
              <a:ext uri="{FF2B5EF4-FFF2-40B4-BE49-F238E27FC236}">
                <a16:creationId xmlns:a16="http://schemas.microsoft.com/office/drawing/2014/main" id="{F86C20C6-1F8D-F04C-B45B-8C9F05F3239B}"/>
              </a:ext>
            </a:extLst>
          </p:cNvPr>
          <p:cNvSpPr txBox="1"/>
          <p:nvPr/>
        </p:nvSpPr>
        <p:spPr>
          <a:xfrm rot="16200000">
            <a:off x="8873072" y="2233767"/>
            <a:ext cx="369012" cy="461665"/>
          </a:xfrm>
          <a:prstGeom prst="rect">
            <a:avLst/>
          </a:prstGeom>
          <a:noFill/>
        </p:spPr>
        <p:txBody>
          <a:bodyPr wrap="none" rtlCol="0">
            <a:spAutoFit/>
          </a:bodyPr>
          <a:lstStyle/>
          <a:p>
            <a:r>
              <a:rPr lang="en-US" sz="2400" dirty="0">
                <a:solidFill>
                  <a:srgbClr val="003470"/>
                </a:solidFill>
                <a:latin typeface="Courier" pitchFamily="2" charset="0"/>
              </a:rPr>
              <a:t>…</a:t>
            </a:r>
          </a:p>
        </p:txBody>
      </p:sp>
      <p:sp>
        <p:nvSpPr>
          <p:cNvPr id="6" name="TextBox 5">
            <a:extLst>
              <a:ext uri="{FF2B5EF4-FFF2-40B4-BE49-F238E27FC236}">
                <a16:creationId xmlns:a16="http://schemas.microsoft.com/office/drawing/2014/main" id="{275B77A8-F29C-7D4C-8554-5C6A7A035D89}"/>
              </a:ext>
            </a:extLst>
          </p:cNvPr>
          <p:cNvSpPr txBox="1"/>
          <p:nvPr/>
        </p:nvSpPr>
        <p:spPr>
          <a:xfrm>
            <a:off x="7203933" y="6389688"/>
            <a:ext cx="3155031" cy="369332"/>
          </a:xfrm>
          <a:prstGeom prst="rect">
            <a:avLst/>
          </a:prstGeom>
          <a:noFill/>
        </p:spPr>
        <p:txBody>
          <a:bodyPr wrap="none" rtlCol="0">
            <a:spAutoFit/>
          </a:bodyPr>
          <a:lstStyle/>
          <a:p>
            <a:r>
              <a:rPr lang="en-US" dirty="0">
                <a:solidFill>
                  <a:srgbClr val="003470"/>
                </a:solidFill>
              </a:rPr>
              <a:t>…but isn’t there </a:t>
            </a:r>
            <a:r>
              <a:rPr lang="en-US" b="1" dirty="0">
                <a:solidFill>
                  <a:srgbClr val="003470"/>
                </a:solidFill>
              </a:rPr>
              <a:t>limited space</a:t>
            </a:r>
            <a:r>
              <a:rPr lang="en-US" dirty="0">
                <a:solidFill>
                  <a:srgbClr val="003470"/>
                </a:solidFill>
              </a:rPr>
              <a:t>?</a:t>
            </a:r>
          </a:p>
        </p:txBody>
      </p:sp>
    </p:spTree>
    <p:extLst>
      <p:ext uri="{BB962C8B-B14F-4D97-AF65-F5344CB8AC3E}">
        <p14:creationId xmlns:p14="http://schemas.microsoft.com/office/powerpoint/2010/main" val="79454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97DB-2C59-D044-89C9-803736CE5C59}"/>
              </a:ext>
            </a:extLst>
          </p:cNvPr>
          <p:cNvSpPr>
            <a:spLocks noGrp="1"/>
          </p:cNvSpPr>
          <p:nvPr>
            <p:ph type="title"/>
          </p:nvPr>
        </p:nvSpPr>
        <p:spPr/>
        <p:txBody>
          <a:bodyPr>
            <a:normAutofit/>
          </a:bodyPr>
          <a:lstStyle/>
          <a:p>
            <a:r>
              <a:rPr lang="en-US" b="1" dirty="0"/>
              <a:t>Demo</a:t>
            </a:r>
            <a:r>
              <a:rPr lang="en-US" dirty="0"/>
              <a:t>: recursive addition</a:t>
            </a:r>
          </a:p>
        </p:txBody>
      </p:sp>
      <p:grpSp>
        <p:nvGrpSpPr>
          <p:cNvPr id="4" name="Group 3">
            <a:extLst>
              <a:ext uri="{FF2B5EF4-FFF2-40B4-BE49-F238E27FC236}">
                <a16:creationId xmlns:a16="http://schemas.microsoft.com/office/drawing/2014/main" id="{01B03157-37A4-224D-A9E7-A23BFD6767B5}"/>
              </a:ext>
            </a:extLst>
          </p:cNvPr>
          <p:cNvGrpSpPr/>
          <p:nvPr/>
        </p:nvGrpSpPr>
        <p:grpSpPr>
          <a:xfrm>
            <a:off x="4914588" y="1769691"/>
            <a:ext cx="4951562" cy="3802745"/>
            <a:chOff x="2096219" y="2052401"/>
            <a:chExt cx="4951562" cy="3802745"/>
          </a:xfrm>
        </p:grpSpPr>
        <p:pic>
          <p:nvPicPr>
            <p:cNvPr id="5" name="Picture 4">
              <a:extLst>
                <a:ext uri="{FF2B5EF4-FFF2-40B4-BE49-F238E27FC236}">
                  <a16:creationId xmlns:a16="http://schemas.microsoft.com/office/drawing/2014/main" id="{1BDE47CC-15CC-B242-8025-76596C5664DB}"/>
                </a:ext>
              </a:extLst>
            </p:cNvPr>
            <p:cNvPicPr>
              <a:picLocks noChangeAspect="1"/>
            </p:cNvPicPr>
            <p:nvPr/>
          </p:nvPicPr>
          <p:blipFill rotWithShape="1">
            <a:blip r:embed="rId3"/>
            <a:srcRect r="45849"/>
            <a:stretch/>
          </p:blipFill>
          <p:spPr>
            <a:xfrm>
              <a:off x="2096219" y="2052401"/>
              <a:ext cx="4951562" cy="2097593"/>
            </a:xfrm>
            <a:prstGeom prst="rect">
              <a:avLst/>
            </a:prstGeom>
          </p:spPr>
        </p:pic>
        <p:pic>
          <p:nvPicPr>
            <p:cNvPr id="6" name="Picture 5">
              <a:extLst>
                <a:ext uri="{FF2B5EF4-FFF2-40B4-BE49-F238E27FC236}">
                  <a16:creationId xmlns:a16="http://schemas.microsoft.com/office/drawing/2014/main" id="{89F1CD94-249A-5F45-8E86-F70DE8A14B10}"/>
                </a:ext>
              </a:extLst>
            </p:cNvPr>
            <p:cNvPicPr>
              <a:picLocks noChangeAspect="1"/>
            </p:cNvPicPr>
            <p:nvPr/>
          </p:nvPicPr>
          <p:blipFill rotWithShape="1">
            <a:blip r:embed="rId3"/>
            <a:srcRect l="58679"/>
            <a:stretch/>
          </p:blipFill>
          <p:spPr>
            <a:xfrm>
              <a:off x="2682815" y="3757553"/>
              <a:ext cx="3778370" cy="2097593"/>
            </a:xfrm>
            <a:prstGeom prst="rect">
              <a:avLst/>
            </a:prstGeom>
          </p:spPr>
        </p:pic>
      </p:grpSp>
    </p:spTree>
    <p:extLst>
      <p:ext uri="{BB962C8B-B14F-4D97-AF65-F5344CB8AC3E}">
        <p14:creationId xmlns:p14="http://schemas.microsoft.com/office/powerpoint/2010/main" val="91582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7EDD-FAA5-1D48-AD1D-621B636C9DDE}"/>
              </a:ext>
            </a:extLst>
          </p:cNvPr>
          <p:cNvSpPr>
            <a:spLocks noGrp="1"/>
          </p:cNvSpPr>
          <p:nvPr>
            <p:ph type="title"/>
          </p:nvPr>
        </p:nvSpPr>
        <p:spPr/>
        <p:txBody>
          <a:bodyPr/>
          <a:lstStyle/>
          <a:p>
            <a:r>
              <a:rPr lang="en-US" dirty="0"/>
              <a:t>Recursive vs. iterative addition</a:t>
            </a:r>
          </a:p>
        </p:txBody>
      </p:sp>
      <p:pic>
        <p:nvPicPr>
          <p:cNvPr id="9" name="Content Placeholder 8">
            <a:extLst>
              <a:ext uri="{FF2B5EF4-FFF2-40B4-BE49-F238E27FC236}">
                <a16:creationId xmlns:a16="http://schemas.microsoft.com/office/drawing/2014/main" id="{8BECA3F9-5EA4-8B4D-A87A-698A76BE163A}"/>
              </a:ext>
            </a:extLst>
          </p:cNvPr>
          <p:cNvPicPr>
            <a:picLocks noGrp="1" noChangeAspect="1"/>
          </p:cNvPicPr>
          <p:nvPr>
            <p:ph idx="1"/>
          </p:nvPr>
        </p:nvPicPr>
        <p:blipFill rotWithShape="1">
          <a:blip r:embed="rId3"/>
          <a:srcRect b="52613"/>
          <a:stretch/>
        </p:blipFill>
        <p:spPr>
          <a:xfrm>
            <a:off x="3886093" y="1418936"/>
            <a:ext cx="7327900" cy="2010064"/>
          </a:xfrm>
        </p:spPr>
      </p:pic>
      <p:pic>
        <p:nvPicPr>
          <p:cNvPr id="10" name="Content Placeholder 8">
            <a:extLst>
              <a:ext uri="{FF2B5EF4-FFF2-40B4-BE49-F238E27FC236}">
                <a16:creationId xmlns:a16="http://schemas.microsoft.com/office/drawing/2014/main" id="{ACA0F88C-3FE8-6446-A47D-C7E751CE1B92}"/>
              </a:ext>
            </a:extLst>
          </p:cNvPr>
          <p:cNvPicPr>
            <a:picLocks noChangeAspect="1"/>
          </p:cNvPicPr>
          <p:nvPr/>
        </p:nvPicPr>
        <p:blipFill rotWithShape="1">
          <a:blip r:embed="rId3"/>
          <a:srcRect t="52776"/>
          <a:stretch/>
        </p:blipFill>
        <p:spPr>
          <a:xfrm>
            <a:off x="3886093" y="3657600"/>
            <a:ext cx="7327900" cy="2003136"/>
          </a:xfrm>
          <a:prstGeom prst="rect">
            <a:avLst/>
          </a:prstGeom>
        </p:spPr>
      </p:pic>
      <p:grpSp>
        <p:nvGrpSpPr>
          <p:cNvPr id="11" name="Group 10">
            <a:extLst>
              <a:ext uri="{FF2B5EF4-FFF2-40B4-BE49-F238E27FC236}">
                <a16:creationId xmlns:a16="http://schemas.microsoft.com/office/drawing/2014/main" id="{05C5C87B-D3D9-3147-98A9-A74BE74CB1F7}"/>
              </a:ext>
            </a:extLst>
          </p:cNvPr>
          <p:cNvGrpSpPr/>
          <p:nvPr/>
        </p:nvGrpSpPr>
        <p:grpSpPr>
          <a:xfrm>
            <a:off x="6778992" y="3893202"/>
            <a:ext cx="3631628" cy="1996134"/>
            <a:chOff x="1809506" y="1324260"/>
            <a:chExt cx="3631628" cy="1996134"/>
          </a:xfrm>
        </p:grpSpPr>
        <p:sp>
          <p:nvSpPr>
            <p:cNvPr id="12" name="TextBox 11">
              <a:extLst>
                <a:ext uri="{FF2B5EF4-FFF2-40B4-BE49-F238E27FC236}">
                  <a16:creationId xmlns:a16="http://schemas.microsoft.com/office/drawing/2014/main" id="{C68B51A0-46EB-3F42-878F-24C8478CBB84}"/>
                </a:ext>
              </a:extLst>
            </p:cNvPr>
            <p:cNvSpPr txBox="1"/>
            <p:nvPr/>
          </p:nvSpPr>
          <p:spPr>
            <a:xfrm>
              <a:off x="2505715" y="2005765"/>
              <a:ext cx="2935419" cy="1200329"/>
            </a:xfrm>
            <a:prstGeom prst="rect">
              <a:avLst/>
            </a:prstGeom>
            <a:noFill/>
          </p:spPr>
          <p:txBody>
            <a:bodyPr wrap="none" rtlCol="0">
              <a:spAutoFit/>
            </a:bodyPr>
            <a:lstStyle/>
            <a:p>
              <a:pPr algn="ctr"/>
              <a:r>
                <a:rPr lang="en-US" sz="2400" dirty="0">
                  <a:solidFill>
                    <a:srgbClr val="003470"/>
                  </a:solidFill>
                </a:rPr>
                <a:t>in this case,</a:t>
              </a:r>
            </a:p>
            <a:p>
              <a:pPr algn="ctr"/>
              <a:r>
                <a:rPr lang="en-US" sz="2400" dirty="0">
                  <a:solidFill>
                    <a:srgbClr val="003470"/>
                  </a:solidFill>
                </a:rPr>
                <a:t>the </a:t>
              </a:r>
              <a:r>
                <a:rPr lang="en-US" sz="2400" b="1" dirty="0">
                  <a:solidFill>
                    <a:srgbClr val="003470"/>
                  </a:solidFill>
                </a:rPr>
                <a:t>iterative</a:t>
              </a:r>
              <a:r>
                <a:rPr lang="en-US" sz="2400" dirty="0">
                  <a:solidFill>
                    <a:srgbClr val="003470"/>
                  </a:solidFill>
                </a:rPr>
                <a:t> solution </a:t>
              </a:r>
            </a:p>
            <a:p>
              <a:pPr algn="ctr"/>
              <a:r>
                <a:rPr lang="en-US" sz="2400" dirty="0">
                  <a:solidFill>
                    <a:srgbClr val="003470"/>
                  </a:solidFill>
                </a:rPr>
                <a:t>feels cleaner</a:t>
              </a:r>
            </a:p>
          </p:txBody>
        </p:sp>
        <p:sp>
          <p:nvSpPr>
            <p:cNvPr id="13" name="Circular Arrow 12">
              <a:extLst>
                <a:ext uri="{FF2B5EF4-FFF2-40B4-BE49-F238E27FC236}">
                  <a16:creationId xmlns:a16="http://schemas.microsoft.com/office/drawing/2014/main" id="{ACDD5FB0-0453-E440-AB61-26C9FBF1C746}"/>
                </a:ext>
              </a:extLst>
            </p:cNvPr>
            <p:cNvSpPr/>
            <p:nvPr/>
          </p:nvSpPr>
          <p:spPr>
            <a:xfrm rot="16200000" flipV="1">
              <a:off x="1814337" y="1319429"/>
              <a:ext cx="1996134" cy="2005796"/>
            </a:xfrm>
            <a:prstGeom prst="circularArrow">
              <a:avLst>
                <a:gd name="adj1" fmla="val 1411"/>
                <a:gd name="adj2" fmla="val 1563058"/>
                <a:gd name="adj3" fmla="val 20880751"/>
                <a:gd name="adj4" fmla="val 176405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7346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9" presetClass="emph" presetSubtype="0" nodeType="withEffect">
                                  <p:stCondLst>
                                    <p:cond delay="0"/>
                                  </p:stCondLst>
                                  <p:childTnLst>
                                    <p:set>
                                      <p:cBhvr>
                                        <p:cTn id="14" dur="indefinite"/>
                                        <p:tgtEl>
                                          <p:spTgt spid="10"/>
                                        </p:tgtEl>
                                        <p:attrNameLst>
                                          <p:attrName>style.opacity</p:attrName>
                                        </p:attrNameLst>
                                      </p:cBhvr>
                                      <p:to>
                                        <p:strVal val="1"/>
                                      </p:to>
                                    </p:set>
                                    <p:animEffect filter="image" prLst="opacity: 1">
                                      <p:cBhvr rctx="IE">
                                        <p:cTn id="15" dur="indefinite"/>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26CD-6682-A64C-8F6B-791C909DC14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DA85DB6-3306-7644-8FC0-F8B3E6E2AEE4}"/>
              </a:ext>
            </a:extLst>
          </p:cNvPr>
          <p:cNvSpPr>
            <a:spLocks noGrp="1"/>
          </p:cNvSpPr>
          <p:nvPr>
            <p:ph idx="1"/>
          </p:nvPr>
        </p:nvSpPr>
        <p:spPr/>
        <p:txBody>
          <a:bodyPr anchor="t">
            <a:normAutofit/>
          </a:bodyPr>
          <a:lstStyle/>
          <a:p>
            <a:pPr marL="0" indent="0" algn="ctr">
              <a:buNone/>
            </a:pPr>
            <a:r>
              <a:rPr lang="en-US" sz="2400" dirty="0"/>
              <a:t>How would you solve Tower of Hanoi </a:t>
            </a:r>
            <a:r>
              <a:rPr lang="en-US" sz="2400" b="1" dirty="0"/>
              <a:t>iteratively</a:t>
            </a:r>
            <a:r>
              <a:rPr lang="en-US" sz="2400" dirty="0"/>
              <a:t>?</a:t>
            </a:r>
          </a:p>
        </p:txBody>
      </p:sp>
      <p:pic>
        <p:nvPicPr>
          <p:cNvPr id="5" name="Content Placeholder 4">
            <a:extLst>
              <a:ext uri="{FF2B5EF4-FFF2-40B4-BE49-F238E27FC236}">
                <a16:creationId xmlns:a16="http://schemas.microsoft.com/office/drawing/2014/main" id="{C640FC51-598D-2C47-8F35-542061150860}"/>
              </a:ext>
            </a:extLst>
          </p:cNvPr>
          <p:cNvPicPr>
            <a:picLocks noChangeAspect="1"/>
          </p:cNvPicPr>
          <p:nvPr/>
        </p:nvPicPr>
        <p:blipFill rotWithShape="1">
          <a:blip r:embed="rId3"/>
          <a:srcRect l="8585" t="11947" r="19950" b="57077"/>
          <a:stretch/>
        </p:blipFill>
        <p:spPr>
          <a:xfrm>
            <a:off x="4398952" y="2031002"/>
            <a:ext cx="6255831" cy="1967382"/>
          </a:xfrm>
          <a:prstGeom prst="rect">
            <a:avLst/>
          </a:prstGeom>
        </p:spPr>
      </p:pic>
    </p:spTree>
    <p:extLst>
      <p:ext uri="{BB962C8B-B14F-4D97-AF65-F5344CB8AC3E}">
        <p14:creationId xmlns:p14="http://schemas.microsoft.com/office/powerpoint/2010/main" val="154789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AC6-BF83-6449-B8B6-739FD187F4F0}"/>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B1B0978F-9C7D-8B48-9B4A-6F3B3EE120B2}"/>
              </a:ext>
            </a:extLst>
          </p:cNvPr>
          <p:cNvSpPr>
            <a:spLocks noGrp="1"/>
          </p:cNvSpPr>
          <p:nvPr>
            <p:ph idx="1"/>
          </p:nvPr>
        </p:nvSpPr>
        <p:spPr/>
        <p:txBody>
          <a:bodyPr>
            <a:normAutofit/>
          </a:bodyPr>
          <a:lstStyle/>
          <a:p>
            <a:r>
              <a:rPr lang="en-US" dirty="0"/>
              <a:t>Tough problems, simple solutions</a:t>
            </a:r>
          </a:p>
          <a:p>
            <a:r>
              <a:rPr lang="en-US" dirty="0"/>
              <a:t>More Recursion &amp; Recursive Functions</a:t>
            </a:r>
          </a:p>
          <a:p>
            <a:pPr lvl="1"/>
            <a:r>
              <a:rPr lang="en-US" dirty="0"/>
              <a:t>Finding the Largest in a List</a:t>
            </a:r>
          </a:p>
          <a:p>
            <a:pPr lvl="1"/>
            <a:r>
              <a:rPr lang="en-US" dirty="0"/>
              <a:t>Finding the Smallest in a List</a:t>
            </a:r>
          </a:p>
          <a:p>
            <a:pPr lvl="1"/>
            <a:r>
              <a:rPr lang="en-US" dirty="0"/>
              <a:t>Traversing a Maze</a:t>
            </a:r>
          </a:p>
          <a:p>
            <a:pPr lvl="1"/>
            <a:r>
              <a:rPr lang="en-US" dirty="0"/>
              <a:t>Fractal Trees</a:t>
            </a:r>
          </a:p>
        </p:txBody>
      </p:sp>
    </p:spTree>
    <p:extLst>
      <p:ext uri="{BB962C8B-B14F-4D97-AF65-F5344CB8AC3E}">
        <p14:creationId xmlns:p14="http://schemas.microsoft.com/office/powerpoint/2010/main" val="4250095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F06A-93AD-3B4C-9796-99D3036FBD5B}"/>
              </a:ext>
            </a:extLst>
          </p:cNvPr>
          <p:cNvSpPr>
            <a:spLocks noGrp="1"/>
          </p:cNvSpPr>
          <p:nvPr>
            <p:ph type="title"/>
          </p:nvPr>
        </p:nvSpPr>
        <p:spPr/>
        <p:txBody>
          <a:bodyPr/>
          <a:lstStyle/>
          <a:p>
            <a:r>
              <a:rPr lang="en-US" dirty="0"/>
              <a:t>More problems with recursive solutions</a:t>
            </a:r>
          </a:p>
        </p:txBody>
      </p:sp>
      <p:sp>
        <p:nvSpPr>
          <p:cNvPr id="3" name="Content Placeholder 2">
            <a:extLst>
              <a:ext uri="{FF2B5EF4-FFF2-40B4-BE49-F238E27FC236}">
                <a16:creationId xmlns:a16="http://schemas.microsoft.com/office/drawing/2014/main" id="{7D2DAB1C-8D53-E94A-8D21-939F050FE8A5}"/>
              </a:ext>
            </a:extLst>
          </p:cNvPr>
          <p:cNvSpPr>
            <a:spLocks noGrp="1"/>
          </p:cNvSpPr>
          <p:nvPr>
            <p:ph idx="1"/>
          </p:nvPr>
        </p:nvSpPr>
        <p:spPr>
          <a:xfrm>
            <a:off x="3660095" y="1600200"/>
            <a:ext cx="2950226" cy="4876800"/>
          </a:xfrm>
        </p:spPr>
        <p:txBody>
          <a:bodyPr/>
          <a:lstStyle/>
          <a:p>
            <a:pPr marL="0" indent="0" algn="ctr">
              <a:buNone/>
            </a:pPr>
            <a:endParaRPr lang="en-US" dirty="0"/>
          </a:p>
          <a:p>
            <a:pPr marL="0" indent="0" algn="ctr">
              <a:buNone/>
            </a:pPr>
            <a:r>
              <a:rPr lang="en-US" dirty="0"/>
              <a:t>15 minute </a:t>
            </a:r>
            <a:r>
              <a:rPr lang="en-US" sz="1800" dirty="0"/>
              <a:t>(non-programming) </a:t>
            </a:r>
            <a:r>
              <a:rPr lang="en-US" dirty="0"/>
              <a:t>Challenge:</a:t>
            </a:r>
          </a:p>
          <a:p>
            <a:pPr marL="0" indent="0" algn="ctr">
              <a:buNone/>
            </a:pPr>
            <a:endParaRPr lang="en-US" dirty="0"/>
          </a:p>
          <a:p>
            <a:pPr marL="0" indent="0" algn="ctr">
              <a:buNone/>
            </a:pPr>
            <a:r>
              <a:rPr lang="en-US" dirty="0"/>
              <a:t>How would you program a </a:t>
            </a:r>
            <a:r>
              <a:rPr lang="en-US" b="1" dirty="0"/>
              <a:t>robot</a:t>
            </a:r>
            <a:r>
              <a:rPr lang="en-US" dirty="0"/>
              <a:t> to </a:t>
            </a:r>
            <a:r>
              <a:rPr lang="en-US" b="1" dirty="0"/>
              <a:t>solve a maze</a:t>
            </a:r>
            <a:r>
              <a:rPr lang="en-US" dirty="0"/>
              <a:t>?</a:t>
            </a:r>
          </a:p>
        </p:txBody>
      </p:sp>
      <p:pic>
        <p:nvPicPr>
          <p:cNvPr id="6" name="Picture 5">
            <a:extLst>
              <a:ext uri="{FF2B5EF4-FFF2-40B4-BE49-F238E27FC236}">
                <a16:creationId xmlns:a16="http://schemas.microsoft.com/office/drawing/2014/main" id="{99F637D1-3BDC-BF45-B407-57246ACF90C3}"/>
              </a:ext>
            </a:extLst>
          </p:cNvPr>
          <p:cNvPicPr>
            <a:picLocks noChangeAspect="1"/>
          </p:cNvPicPr>
          <p:nvPr/>
        </p:nvPicPr>
        <p:blipFill rotWithShape="1">
          <a:blip r:embed="rId3"/>
          <a:srcRect b="3981"/>
          <a:stretch/>
        </p:blipFill>
        <p:spPr>
          <a:xfrm>
            <a:off x="6610321" y="1430481"/>
            <a:ext cx="5300158" cy="4845629"/>
          </a:xfrm>
          <a:prstGeom prst="rect">
            <a:avLst/>
          </a:prstGeom>
        </p:spPr>
      </p:pic>
      <p:pic>
        <p:nvPicPr>
          <p:cNvPr id="7" name="Picture 6">
            <a:extLst>
              <a:ext uri="{FF2B5EF4-FFF2-40B4-BE49-F238E27FC236}">
                <a16:creationId xmlns:a16="http://schemas.microsoft.com/office/drawing/2014/main" id="{DC58748B-45E7-C74C-937C-F261E469515C}"/>
              </a:ext>
            </a:extLst>
          </p:cNvPr>
          <p:cNvPicPr>
            <a:picLocks noChangeAspect="1"/>
          </p:cNvPicPr>
          <p:nvPr/>
        </p:nvPicPr>
        <p:blipFill>
          <a:blip r:embed="rId4"/>
          <a:stretch>
            <a:fillRect/>
          </a:stretch>
        </p:blipFill>
        <p:spPr>
          <a:xfrm>
            <a:off x="8675668" y="5427519"/>
            <a:ext cx="1169464" cy="1387764"/>
          </a:xfrm>
          <a:prstGeom prst="rect">
            <a:avLst/>
          </a:prstGeom>
        </p:spPr>
      </p:pic>
    </p:spTree>
    <p:extLst>
      <p:ext uri="{BB962C8B-B14F-4D97-AF65-F5344CB8AC3E}">
        <p14:creationId xmlns:p14="http://schemas.microsoft.com/office/powerpoint/2010/main" val="56778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B809-D880-A245-860C-CDD37C9295E3}"/>
              </a:ext>
            </a:extLst>
          </p:cNvPr>
          <p:cNvSpPr>
            <a:spLocks noGrp="1"/>
          </p:cNvSpPr>
          <p:nvPr>
            <p:ph type="title"/>
          </p:nvPr>
        </p:nvSpPr>
        <p:spPr/>
        <p:txBody>
          <a:bodyPr/>
          <a:lstStyle/>
          <a:p>
            <a:r>
              <a:rPr lang="en-US" dirty="0"/>
              <a:t>A recursive solution</a:t>
            </a:r>
          </a:p>
        </p:txBody>
      </p:sp>
      <p:sp>
        <p:nvSpPr>
          <p:cNvPr id="3" name="Content Placeholder 2">
            <a:extLst>
              <a:ext uri="{FF2B5EF4-FFF2-40B4-BE49-F238E27FC236}">
                <a16:creationId xmlns:a16="http://schemas.microsoft.com/office/drawing/2014/main" id="{6594F46C-7C67-E94E-AA26-5058DA522ADB}"/>
              </a:ext>
            </a:extLst>
          </p:cNvPr>
          <p:cNvSpPr>
            <a:spLocks noGrp="1"/>
          </p:cNvSpPr>
          <p:nvPr>
            <p:ph idx="1"/>
          </p:nvPr>
        </p:nvSpPr>
        <p:spPr>
          <a:xfrm>
            <a:off x="3522445" y="848220"/>
            <a:ext cx="8416636" cy="4876800"/>
          </a:xfrm>
        </p:spPr>
        <p:txBody>
          <a:bodyPr>
            <a:normAutofit/>
          </a:bodyPr>
          <a:lstStyle/>
          <a:p>
            <a:pPr marL="457200" indent="-457200">
              <a:buFont typeface="+mj-lt"/>
              <a:buAutoNum type="arabicPeriod"/>
            </a:pPr>
            <a:r>
              <a:rPr lang="en-US" sz="2400" dirty="0"/>
              <a:t>Mark your current location as </a:t>
            </a:r>
            <a:r>
              <a:rPr lang="en-US" sz="2400" b="1" dirty="0"/>
              <a:t>visited</a:t>
            </a:r>
          </a:p>
          <a:p>
            <a:pPr marL="457200" indent="-457200">
              <a:buFont typeface="+mj-lt"/>
              <a:buAutoNum type="arabicPeriod"/>
            </a:pPr>
            <a:r>
              <a:rPr lang="en-US" sz="2400" dirty="0"/>
              <a:t>If you’re at the </a:t>
            </a:r>
            <a:r>
              <a:rPr lang="en-US" sz="2400" b="1" dirty="0"/>
              <a:t>end</a:t>
            </a:r>
            <a:r>
              <a:rPr lang="en-US" sz="2400" dirty="0"/>
              <a:t>, you’re done!</a:t>
            </a:r>
          </a:p>
          <a:p>
            <a:pPr marL="457200" indent="-457200">
              <a:buFont typeface="+mj-lt"/>
              <a:buAutoNum type="arabicPeriod"/>
            </a:pPr>
            <a:r>
              <a:rPr lang="en-US" sz="2400" dirty="0">
                <a:latin typeface="Arial" panose="020B0604020202020204" pitchFamily="34" charset="0"/>
                <a:cs typeface="Arial" panose="020B0604020202020204" pitchFamily="34" charset="0"/>
              </a:rPr>
              <a:t>If not:</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NORTH,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SOUTH,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EAST,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D0879F-D864-8542-BD99-81AAD555AF7B}"/>
              </a:ext>
            </a:extLst>
          </p:cNvPr>
          <p:cNvPicPr>
            <a:picLocks noChangeAspect="1"/>
          </p:cNvPicPr>
          <p:nvPr/>
        </p:nvPicPr>
        <p:blipFill>
          <a:blip r:embed="rId3"/>
          <a:stretch>
            <a:fillRect/>
          </a:stretch>
        </p:blipFill>
        <p:spPr>
          <a:xfrm>
            <a:off x="5264728" y="4800600"/>
            <a:ext cx="1573229" cy="1866899"/>
          </a:xfrm>
          <a:prstGeom prst="rect">
            <a:avLst/>
          </a:prstGeom>
        </p:spPr>
      </p:pic>
    </p:spTree>
    <p:extLst>
      <p:ext uri="{BB962C8B-B14F-4D97-AF65-F5344CB8AC3E}">
        <p14:creationId xmlns:p14="http://schemas.microsoft.com/office/powerpoint/2010/main" val="744477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B809-D880-A245-860C-CDD37C9295E3}"/>
              </a:ext>
            </a:extLst>
          </p:cNvPr>
          <p:cNvSpPr>
            <a:spLocks noGrp="1"/>
          </p:cNvSpPr>
          <p:nvPr>
            <p:ph type="title"/>
          </p:nvPr>
        </p:nvSpPr>
        <p:spPr/>
        <p:txBody>
          <a:bodyPr/>
          <a:lstStyle/>
          <a:p>
            <a:r>
              <a:rPr lang="en-US" dirty="0"/>
              <a:t>Clever recursion allows backtracking!</a:t>
            </a:r>
          </a:p>
        </p:txBody>
      </p:sp>
      <p:sp>
        <p:nvSpPr>
          <p:cNvPr id="3" name="Content Placeholder 2">
            <a:extLst>
              <a:ext uri="{FF2B5EF4-FFF2-40B4-BE49-F238E27FC236}">
                <a16:creationId xmlns:a16="http://schemas.microsoft.com/office/drawing/2014/main" id="{6594F46C-7C67-E94E-AA26-5058DA522ADB}"/>
              </a:ext>
            </a:extLst>
          </p:cNvPr>
          <p:cNvSpPr>
            <a:spLocks noGrp="1"/>
          </p:cNvSpPr>
          <p:nvPr>
            <p:ph idx="1"/>
          </p:nvPr>
        </p:nvSpPr>
        <p:spPr>
          <a:xfrm>
            <a:off x="3460099" y="1123837"/>
            <a:ext cx="8478982" cy="4876800"/>
          </a:xfrm>
        </p:spPr>
        <p:txBody>
          <a:bodyPr>
            <a:normAutofit/>
          </a:bodyPr>
          <a:lstStyle/>
          <a:p>
            <a:pPr marL="457200" indent="-457200">
              <a:buFont typeface="+mj-lt"/>
              <a:buAutoNum type="arabicPeriod"/>
            </a:pPr>
            <a:r>
              <a:rPr lang="en-US" sz="2400" dirty="0">
                <a:solidFill>
                  <a:schemeClr val="bg1">
                    <a:lumMod val="65000"/>
                  </a:schemeClr>
                </a:solidFill>
              </a:rPr>
              <a:t>Mark your current location as </a:t>
            </a:r>
            <a:r>
              <a:rPr lang="en-US" sz="2400" b="1" dirty="0">
                <a:solidFill>
                  <a:schemeClr val="bg1">
                    <a:lumMod val="65000"/>
                  </a:schemeClr>
                </a:solidFill>
              </a:rPr>
              <a:t>visited</a:t>
            </a:r>
          </a:p>
          <a:p>
            <a:pPr marL="457200" indent="-457200">
              <a:buFont typeface="+mj-lt"/>
              <a:buAutoNum type="arabicPeriod"/>
            </a:pPr>
            <a:r>
              <a:rPr lang="en-US" sz="2400" dirty="0">
                <a:solidFill>
                  <a:schemeClr val="bg1">
                    <a:lumMod val="65000"/>
                  </a:schemeClr>
                </a:solidFill>
              </a:rPr>
              <a:t>If you’re at the </a:t>
            </a:r>
            <a:r>
              <a:rPr lang="en-US" sz="2400" b="1" dirty="0">
                <a:solidFill>
                  <a:schemeClr val="bg1">
                    <a:lumMod val="65000"/>
                  </a:schemeClr>
                </a:solidFill>
              </a:rPr>
              <a:t>end</a:t>
            </a:r>
            <a:r>
              <a:rPr lang="en-US" sz="2400" dirty="0">
                <a:solidFill>
                  <a:schemeClr val="bg1">
                    <a:lumMod val="65000"/>
                  </a:schemeClr>
                </a:solidFill>
              </a:rPr>
              <a:t>, you’re done!</a:t>
            </a:r>
          </a:p>
          <a:p>
            <a:pPr marL="457200" indent="-457200">
              <a:buFont typeface="+mj-lt"/>
              <a:buAutoNum type="arabicPeriod"/>
            </a:pPr>
            <a:r>
              <a:rPr lang="en-US" sz="2400" dirty="0">
                <a:solidFill>
                  <a:schemeClr val="bg1">
                    <a:lumMod val="65000"/>
                  </a:schemeClr>
                </a:solidFill>
                <a:latin typeface="Arial" panose="020B0604020202020204" pitchFamily="34" charset="0"/>
                <a:cs typeface="Arial" panose="020B0604020202020204" pitchFamily="34" charset="0"/>
              </a:rPr>
              <a:t>If not:</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NORTH,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SOUTH,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EAST,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sz="2000" dirty="0">
              <a:solidFill>
                <a:schemeClr val="bg1">
                  <a:lumMod val="6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D0879F-D864-8542-BD99-81AAD555AF7B}"/>
              </a:ext>
            </a:extLst>
          </p:cNvPr>
          <p:cNvPicPr>
            <a:picLocks noChangeAspect="1"/>
          </p:cNvPicPr>
          <p:nvPr/>
        </p:nvPicPr>
        <p:blipFill>
          <a:blip r:embed="rId3"/>
          <a:stretch>
            <a:fillRect/>
          </a:stretch>
        </p:blipFill>
        <p:spPr>
          <a:xfrm>
            <a:off x="5264728" y="4800600"/>
            <a:ext cx="1573229" cy="1866899"/>
          </a:xfrm>
          <a:prstGeom prst="rect">
            <a:avLst/>
          </a:prstGeom>
        </p:spPr>
      </p:pic>
    </p:spTree>
    <p:extLst>
      <p:ext uri="{BB962C8B-B14F-4D97-AF65-F5344CB8AC3E}">
        <p14:creationId xmlns:p14="http://schemas.microsoft.com/office/powerpoint/2010/main" val="80428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0882-2A44-A446-9D3E-B109CE663D94}"/>
              </a:ext>
            </a:extLst>
          </p:cNvPr>
          <p:cNvSpPr>
            <a:spLocks noGrp="1"/>
          </p:cNvSpPr>
          <p:nvPr>
            <p:ph type="title"/>
          </p:nvPr>
        </p:nvSpPr>
        <p:spPr/>
        <p:txBody>
          <a:bodyPr/>
          <a:lstStyle/>
          <a:p>
            <a:r>
              <a:rPr lang="en-US" dirty="0"/>
              <a:t>Basic structure of a recursive algorithm</a:t>
            </a:r>
          </a:p>
        </p:txBody>
      </p:sp>
      <p:sp>
        <p:nvSpPr>
          <p:cNvPr id="3" name="Content Placeholder 2">
            <a:extLst>
              <a:ext uri="{FF2B5EF4-FFF2-40B4-BE49-F238E27FC236}">
                <a16:creationId xmlns:a16="http://schemas.microsoft.com/office/drawing/2014/main" id="{51ECEBB0-60E0-8941-9E28-87B1D12708D1}"/>
              </a:ext>
            </a:extLst>
          </p:cNvPr>
          <p:cNvSpPr>
            <a:spLocks noGrp="1"/>
          </p:cNvSpPr>
          <p:nvPr>
            <p:ph idx="1"/>
          </p:nvPr>
        </p:nvSpPr>
        <p:spPr/>
        <p:txBody>
          <a:bodyPr>
            <a:normAutofit/>
          </a:bodyPr>
          <a:lstStyle/>
          <a:p>
            <a:r>
              <a:rPr lang="en-US" sz="2400" b="1" dirty="0"/>
              <a:t>A base case</a:t>
            </a:r>
            <a:r>
              <a:rPr lang="en-US" sz="2400" dirty="0"/>
              <a:t>: what to do in the simplest possible case (i.e. when you have a single disk)</a:t>
            </a:r>
          </a:p>
          <a:p>
            <a:r>
              <a:rPr lang="en-US" sz="2400" b="1" dirty="0"/>
              <a:t>A recursive step</a:t>
            </a:r>
            <a:r>
              <a:rPr lang="en-US" sz="2400" dirty="0"/>
              <a:t>: break the original problem into one or more smaller problems, and solve that (saving the intermediate result)</a:t>
            </a:r>
          </a:p>
        </p:txBody>
      </p:sp>
    </p:spTree>
    <p:extLst>
      <p:ext uri="{BB962C8B-B14F-4D97-AF65-F5344CB8AC3E}">
        <p14:creationId xmlns:p14="http://schemas.microsoft.com/office/powerpoint/2010/main" val="527392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6182-16CD-9C43-A8C3-E5ACE08F044D}"/>
              </a:ext>
            </a:extLst>
          </p:cNvPr>
          <p:cNvSpPr>
            <a:spLocks noGrp="1"/>
          </p:cNvSpPr>
          <p:nvPr>
            <p:ph type="title"/>
          </p:nvPr>
        </p:nvSpPr>
        <p:spPr/>
        <p:txBody>
          <a:bodyPr/>
          <a:lstStyle/>
          <a:p>
            <a:r>
              <a:rPr lang="en-US" dirty="0"/>
              <a:t>Recursion themes</a:t>
            </a:r>
          </a:p>
        </p:txBody>
      </p:sp>
      <p:sp>
        <p:nvSpPr>
          <p:cNvPr id="3" name="Content Placeholder 2">
            <a:extLst>
              <a:ext uri="{FF2B5EF4-FFF2-40B4-BE49-F238E27FC236}">
                <a16:creationId xmlns:a16="http://schemas.microsoft.com/office/drawing/2014/main" id="{FC2F93BE-1CD5-6347-A610-A3BBA3A80A75}"/>
              </a:ext>
            </a:extLst>
          </p:cNvPr>
          <p:cNvSpPr>
            <a:spLocks noGrp="1"/>
          </p:cNvSpPr>
          <p:nvPr>
            <p:ph idx="1"/>
          </p:nvPr>
        </p:nvSpPr>
        <p:spPr/>
        <p:txBody>
          <a:bodyPr>
            <a:normAutofit/>
          </a:bodyPr>
          <a:lstStyle/>
          <a:p>
            <a:r>
              <a:rPr lang="en-US" sz="2400" dirty="0"/>
              <a:t>“Looping </a:t>
            </a:r>
            <a:r>
              <a:rPr lang="en-US" sz="2400" b="1" dirty="0"/>
              <a:t>without a loop</a:t>
            </a:r>
            <a:r>
              <a:rPr lang="en-US" sz="2400" dirty="0"/>
              <a:t>”</a:t>
            </a:r>
          </a:p>
          <a:p>
            <a:r>
              <a:rPr lang="en-US" sz="2400" dirty="0"/>
              <a:t>“A function that </a:t>
            </a:r>
            <a:r>
              <a:rPr lang="en-US" sz="2400" b="1" dirty="0"/>
              <a:t>calls itself </a:t>
            </a:r>
            <a:r>
              <a:rPr lang="en-US" sz="2400" dirty="0"/>
              <a:t>as part of its definition”</a:t>
            </a:r>
          </a:p>
          <a:p>
            <a:r>
              <a:rPr lang="en-US" sz="2400" dirty="0"/>
              <a:t>“Solving a problem by solving </a:t>
            </a:r>
            <a:r>
              <a:rPr lang="en-US" sz="2400" b="1" dirty="0"/>
              <a:t>smaller instances</a:t>
            </a:r>
            <a:r>
              <a:rPr lang="en-US" sz="2400" dirty="0"/>
              <a:t>”</a:t>
            </a:r>
          </a:p>
          <a:p>
            <a:r>
              <a:rPr lang="en-US" sz="2400" dirty="0"/>
              <a:t>Key components of all three:</a:t>
            </a:r>
          </a:p>
          <a:p>
            <a:pPr lvl="1"/>
            <a:r>
              <a:rPr lang="en-US" sz="2000" dirty="0"/>
              <a:t>a recursive step (i.e. knowing when to split)</a:t>
            </a:r>
          </a:p>
          <a:p>
            <a:pPr lvl="1"/>
            <a:r>
              <a:rPr lang="en-US" sz="2000" dirty="0"/>
              <a:t>a “base case” (i.e. knowing when to stop)</a:t>
            </a:r>
          </a:p>
        </p:txBody>
      </p:sp>
    </p:spTree>
    <p:extLst>
      <p:ext uri="{BB962C8B-B14F-4D97-AF65-F5344CB8AC3E}">
        <p14:creationId xmlns:p14="http://schemas.microsoft.com/office/powerpoint/2010/main" val="594639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id="{BEEDD058-F29D-5040-8139-9F202FED6AFA}"/>
              </a:ext>
            </a:extLst>
          </p:cNvPr>
          <p:cNvPicPr>
            <a:picLocks noGrp="1" noChangeAspect="1"/>
          </p:cNvPicPr>
          <p:nvPr>
            <p:ph idx="1"/>
          </p:nvPr>
        </p:nvPicPr>
        <p:blipFill>
          <a:blip r:embed="rId2"/>
          <a:stretch>
            <a:fillRect/>
          </a:stretch>
        </p:blipFill>
        <p:spPr>
          <a:xfrm>
            <a:off x="3405266" y="723334"/>
            <a:ext cx="8229599" cy="5970964"/>
          </a:xfrm>
        </p:spPr>
      </p:pic>
    </p:spTree>
    <p:extLst>
      <p:ext uri="{BB962C8B-B14F-4D97-AF65-F5344CB8AC3E}">
        <p14:creationId xmlns:p14="http://schemas.microsoft.com/office/powerpoint/2010/main" val="187296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id="{BEEDD058-F29D-5040-8139-9F202FED6AFA}"/>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450237" y="618403"/>
            <a:ext cx="8229599" cy="5970964"/>
          </a:xfrm>
        </p:spPr>
      </p:pic>
      <p:pic>
        <p:nvPicPr>
          <p:cNvPr id="4" name="Content Placeholder 4">
            <a:extLst>
              <a:ext uri="{FF2B5EF4-FFF2-40B4-BE49-F238E27FC236}">
                <a16:creationId xmlns:a16="http://schemas.microsoft.com/office/drawing/2014/main" id="{04DF9D05-A97A-FD44-A9DD-9CB38E613486}"/>
              </a:ext>
            </a:extLst>
          </p:cNvPr>
          <p:cNvPicPr>
            <a:picLocks noChangeAspect="1"/>
          </p:cNvPicPr>
          <p:nvPr/>
        </p:nvPicPr>
        <p:blipFill rotWithShape="1">
          <a:blip r:embed="rId3">
            <a:clrChange>
              <a:clrFrom>
                <a:srgbClr val="FFFFFF"/>
              </a:clrFrom>
              <a:clrTo>
                <a:srgbClr val="FFFFFF">
                  <a:alpha val="0"/>
                </a:srgbClr>
              </a:clrTo>
            </a:clrChange>
          </a:blip>
          <a:srcRect l="16160" t="11946" r="31390" b="82688"/>
          <a:stretch/>
        </p:blipFill>
        <p:spPr>
          <a:xfrm>
            <a:off x="4780272" y="1331739"/>
            <a:ext cx="4316244" cy="320398"/>
          </a:xfrm>
          <a:prstGeom prst="rect">
            <a:avLst/>
          </a:prstGeom>
          <a:effectLst>
            <a:glow rad="101600">
              <a:srgbClr val="FFC000">
                <a:alpha val="60000"/>
              </a:srgbClr>
            </a:glow>
          </a:effectLst>
        </p:spPr>
      </p:pic>
      <p:pic>
        <p:nvPicPr>
          <p:cNvPr id="6" name="Content Placeholder 4">
            <a:extLst>
              <a:ext uri="{FF2B5EF4-FFF2-40B4-BE49-F238E27FC236}">
                <a16:creationId xmlns:a16="http://schemas.microsoft.com/office/drawing/2014/main" id="{07AEA6A7-BB48-CD4B-BB45-58FC70519914}"/>
              </a:ext>
            </a:extLst>
          </p:cNvPr>
          <p:cNvPicPr>
            <a:picLocks noChangeAspect="1"/>
          </p:cNvPicPr>
          <p:nvPr/>
        </p:nvPicPr>
        <p:blipFill rotWithShape="1">
          <a:blip r:embed="rId3">
            <a:clrChange>
              <a:clrFrom>
                <a:srgbClr val="FFFFFF"/>
              </a:clrFrom>
              <a:clrTo>
                <a:srgbClr val="FFFFFF">
                  <a:alpha val="0"/>
                </a:srgbClr>
              </a:clrTo>
            </a:clrChange>
          </a:blip>
          <a:srcRect l="23484" t="23711" r="21440" b="70929"/>
          <a:stretch/>
        </p:blipFill>
        <p:spPr>
          <a:xfrm>
            <a:off x="5382945" y="2034165"/>
            <a:ext cx="4532604" cy="320041"/>
          </a:xfrm>
          <a:prstGeom prst="rect">
            <a:avLst/>
          </a:prstGeom>
          <a:effectLst>
            <a:glow rad="101600">
              <a:srgbClr val="FFC000">
                <a:alpha val="60000"/>
              </a:srgbClr>
            </a:glow>
          </a:effectLst>
        </p:spPr>
      </p:pic>
      <p:pic>
        <p:nvPicPr>
          <p:cNvPr id="7" name="Content Placeholder 4">
            <a:extLst>
              <a:ext uri="{FF2B5EF4-FFF2-40B4-BE49-F238E27FC236}">
                <a16:creationId xmlns:a16="http://schemas.microsoft.com/office/drawing/2014/main" id="{F72DAA8A-C7CB-6B49-B96C-7C9C187A39BD}"/>
              </a:ext>
            </a:extLst>
          </p:cNvPr>
          <p:cNvPicPr>
            <a:picLocks noChangeAspect="1"/>
          </p:cNvPicPr>
          <p:nvPr/>
        </p:nvPicPr>
        <p:blipFill rotWithShape="1">
          <a:blip r:embed="rId3">
            <a:clrChange>
              <a:clrFrom>
                <a:srgbClr val="FFFFFF"/>
              </a:clrFrom>
              <a:clrTo>
                <a:srgbClr val="FFFFFF">
                  <a:alpha val="0"/>
                </a:srgbClr>
              </a:clrTo>
            </a:clrChange>
          </a:blip>
          <a:srcRect l="23484" t="36191" r="21440" b="58772"/>
          <a:stretch/>
        </p:blipFill>
        <p:spPr>
          <a:xfrm>
            <a:off x="5382945" y="2779367"/>
            <a:ext cx="4532604" cy="300782"/>
          </a:xfrm>
          <a:prstGeom prst="rect">
            <a:avLst/>
          </a:prstGeom>
          <a:effectLst>
            <a:glow rad="101600">
              <a:srgbClr val="FFC000">
                <a:alpha val="60000"/>
              </a:srgbClr>
            </a:glow>
          </a:effectLst>
        </p:spPr>
      </p:pic>
    </p:spTree>
    <p:extLst>
      <p:ext uri="{BB962C8B-B14F-4D97-AF65-F5344CB8AC3E}">
        <p14:creationId xmlns:p14="http://schemas.microsoft.com/office/powerpoint/2010/main" val="118589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A36C09-67E6-BB48-A7F4-11A2E5D65D8F}"/>
              </a:ext>
            </a:extLst>
          </p:cNvPr>
          <p:cNvSpPr>
            <a:spLocks noGrp="1"/>
          </p:cNvSpPr>
          <p:nvPr>
            <p:ph idx="1"/>
          </p:nvPr>
        </p:nvSpPr>
        <p:spPr/>
        <p:txBody>
          <a:bodyPr>
            <a:normAutofit/>
          </a:bodyPr>
          <a:lstStyle/>
          <a:p>
            <a:pPr marL="0" indent="0" algn="ctr">
              <a:buNone/>
            </a:pPr>
            <a:r>
              <a:rPr lang="en-US" sz="2800" dirty="0"/>
              <a:t>What actually happens</a:t>
            </a:r>
            <a:r>
              <a:rPr lang="en-US" sz="2800" b="1" dirty="0"/>
              <a:t> in memory </a:t>
            </a:r>
          </a:p>
          <a:p>
            <a:pPr marL="0" indent="0" algn="ctr">
              <a:buNone/>
            </a:pPr>
            <a:r>
              <a:rPr lang="en-US" sz="2800" dirty="0"/>
              <a:t>when you </a:t>
            </a:r>
            <a:r>
              <a:rPr lang="en-US" sz="2800" b="1" dirty="0"/>
              <a:t>call a function</a:t>
            </a:r>
            <a:r>
              <a:rPr lang="en-US" sz="2800" dirty="0"/>
              <a:t>?</a:t>
            </a:r>
          </a:p>
        </p:txBody>
      </p:sp>
    </p:spTree>
    <p:extLst>
      <p:ext uri="{BB962C8B-B14F-4D97-AF65-F5344CB8AC3E}">
        <p14:creationId xmlns:p14="http://schemas.microsoft.com/office/powerpoint/2010/main" val="55066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latin typeface="Courier" pitchFamily="2" charset="0"/>
              </a:rPr>
              <a:t>def f1(a):</a:t>
            </a:r>
          </a:p>
          <a:p>
            <a:pPr marL="0" indent="0">
              <a:buNone/>
            </a:pPr>
            <a:r>
              <a:rPr lang="en-US" sz="2400" dirty="0">
                <a:latin typeface="Courier" pitchFamily="2" charset="0"/>
              </a:rPr>
              <a:t>	y = f2(a+1)</a:t>
            </a:r>
          </a:p>
          <a:p>
            <a:pPr marL="0" indent="0">
              <a:buNone/>
            </a:pPr>
            <a:r>
              <a:rPr lang="en-US" sz="2400" dirty="0">
                <a:latin typeface="Courier" pitchFamily="2" charset="0"/>
              </a:rPr>
              <a:t>	return y</a:t>
            </a:r>
          </a:p>
          <a:p>
            <a:pPr marL="0" indent="0">
              <a:buNone/>
            </a:pPr>
            <a:endParaRPr lang="en-US" sz="2400" dirty="0">
              <a:latin typeface="Courier" pitchFamily="2" charset="0"/>
            </a:endParaRPr>
          </a:p>
          <a:p>
            <a:pPr marL="0" indent="0">
              <a:buNone/>
            </a:pPr>
            <a:r>
              <a:rPr lang="en-US" sz="2400" dirty="0">
                <a:latin typeface="Courier" pitchFamily="2" charset="0"/>
              </a:rPr>
              <a:t>def f2(b):</a:t>
            </a:r>
          </a:p>
          <a:p>
            <a:pPr marL="0" indent="0">
              <a:buNone/>
            </a:pPr>
            <a:r>
              <a:rPr lang="en-US" sz="2400" dirty="0">
                <a:latin typeface="Courier" pitchFamily="2" charset="0"/>
              </a:rPr>
              <a:t>	z = b</a:t>
            </a:r>
          </a:p>
          <a:p>
            <a:pPr marL="0" indent="0">
              <a:buNone/>
            </a:pPr>
            <a:r>
              <a:rPr lang="en-US" sz="2400" dirty="0">
                <a:latin typeface="Courier" pitchFamily="2" charset="0"/>
              </a:rPr>
              <a:t>	if (z &gt; 2):</a:t>
            </a:r>
          </a:p>
          <a:p>
            <a:pPr marL="0" indent="0">
              <a:buNone/>
            </a:pPr>
            <a:r>
              <a:rPr lang="en-US" sz="2400" dirty="0">
                <a:latin typeface="Courier" pitchFamily="2" charset="0"/>
              </a:rPr>
              <a:t>		z = z/2 </a:t>
            </a:r>
          </a:p>
          <a:p>
            <a:pPr marL="0" indent="0">
              <a:buNone/>
            </a:pPr>
            <a:r>
              <a:rPr lang="en-US" sz="2400" dirty="0">
                <a:latin typeface="Courier" pitchFamily="2" charset="0"/>
              </a:rPr>
              <a:t>	return b^2</a:t>
            </a:r>
          </a:p>
          <a:p>
            <a:pPr marL="0" indent="0">
              <a:buNone/>
            </a:pPr>
            <a:endParaRPr lang="en-US" sz="2400" dirty="0">
              <a:latin typeface="Courier" pitchFamily="2" charset="0"/>
            </a:endParaRPr>
          </a:p>
          <a:p>
            <a:pPr marL="0" indent="0">
              <a:buNone/>
            </a:pPr>
            <a:r>
              <a:rPr lang="en-US" sz="2400" dirty="0">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Tree>
    <p:extLst>
      <p:ext uri="{BB962C8B-B14F-4D97-AF65-F5344CB8AC3E}">
        <p14:creationId xmlns:p14="http://schemas.microsoft.com/office/powerpoint/2010/main" val="149262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latin typeface="Courier" pitchFamily="2" charset="0"/>
            </a:endParaRPr>
          </a:p>
          <a:p>
            <a:pPr marL="0" indent="0">
              <a:buNone/>
            </a:pPr>
            <a:r>
              <a:rPr lang="en-US" sz="2400" dirty="0">
                <a:effectLst>
                  <a:glow rad="101600">
                    <a:srgbClr val="FFC000">
                      <a:alpha val="60000"/>
                    </a:srgbClr>
                  </a:glow>
                </a:effectLst>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Tree>
    <p:extLst>
      <p:ext uri="{BB962C8B-B14F-4D97-AF65-F5344CB8AC3E}">
        <p14:creationId xmlns:p14="http://schemas.microsoft.com/office/powerpoint/2010/main" val="1842903638"/>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559</TotalTime>
  <Words>1000</Words>
  <Application>Microsoft Macintosh PowerPoint</Application>
  <PresentationFormat>Widescreen</PresentationFormat>
  <Paragraphs>190</Paragraphs>
  <Slides>22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Corbel</vt:lpstr>
      <vt:lpstr>Courier</vt:lpstr>
      <vt:lpstr>Wingdings 2</vt:lpstr>
      <vt:lpstr>Frame</vt:lpstr>
      <vt:lpstr>Intro to Coding with Python– Recursion Pt 2</vt:lpstr>
      <vt:lpstr>Plan for Today</vt:lpstr>
      <vt:lpstr>Basic structure of a recursive algorithm</vt:lpstr>
      <vt:lpstr>Recursion themes</vt:lpstr>
      <vt:lpstr>Recap: recursive functions (Hanoi)</vt:lpstr>
      <vt:lpstr>Recap: recursive functions (Hanoi)</vt:lpstr>
      <vt:lpstr>Discussion</vt:lpstr>
      <vt:lpstr>the “stack”</vt:lpstr>
      <vt:lpstr>the “stack”</vt:lpstr>
      <vt:lpstr>the “stack”</vt:lpstr>
      <vt:lpstr>the “stack”</vt:lpstr>
      <vt:lpstr>the “stack”</vt:lpstr>
      <vt:lpstr>the “stack”</vt:lpstr>
      <vt:lpstr>the “stack”</vt:lpstr>
      <vt:lpstr>Discussion</vt:lpstr>
      <vt:lpstr>the “stack”</vt:lpstr>
      <vt:lpstr>Demo: recursive addition</vt:lpstr>
      <vt:lpstr>Recursive vs. iterative addition</vt:lpstr>
      <vt:lpstr>Discussion</vt:lpstr>
      <vt:lpstr>More problems with recursive solutions</vt:lpstr>
      <vt:lpstr>A recursive solution</vt:lpstr>
      <vt:lpstr>Clever recursion allows backtracking!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32</cp:revision>
  <dcterms:created xsi:type="dcterms:W3CDTF">2023-08-03T18:49:17Z</dcterms:created>
  <dcterms:modified xsi:type="dcterms:W3CDTF">2024-03-04T11:47:50Z</dcterms:modified>
</cp:coreProperties>
</file>